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sdx" ContentType="application/vnd.ms-visio.drawing"/>
  <Default Extension="wdp" ContentType="image/vnd.ms-photo"/>
  <Default Extension="vml" ContentType="application/vnd.openxmlformats-officedocument.vmlDrawing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6" r:id="rId1"/>
  </p:sldMasterIdLst>
  <p:notesMasterIdLst>
    <p:notesMasterId r:id="rId18"/>
  </p:notesMasterIdLst>
  <p:sldIdLst>
    <p:sldId id="256" r:id="rId2"/>
    <p:sldId id="260" r:id="rId3"/>
    <p:sldId id="258" r:id="rId4"/>
    <p:sldId id="272" r:id="rId5"/>
    <p:sldId id="259" r:id="rId6"/>
    <p:sldId id="267" r:id="rId7"/>
    <p:sldId id="268" r:id="rId8"/>
    <p:sldId id="262" r:id="rId9"/>
    <p:sldId id="261" r:id="rId10"/>
    <p:sldId id="273" r:id="rId11"/>
    <p:sldId id="263" r:id="rId12"/>
    <p:sldId id="264" r:id="rId13"/>
    <p:sldId id="265" r:id="rId14"/>
    <p:sldId id="270" r:id="rId15"/>
    <p:sldId id="271" r:id="rId16"/>
    <p:sldId id="257" r:id="rId17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80404"/>
    <a:srgbClr val="930303"/>
    <a:srgbClr val="FFFF00"/>
    <a:srgbClr val="FFC1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2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528" y="10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image" Target="../media/image24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5659F3-F9EC-428F-B501-E0BC197445D9}" type="datetimeFigureOut">
              <a:rPr lang="fr-FR" smtClean="0"/>
              <a:t>07/05/2015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421A2B-D86A-438C-8636-6AD70572CBB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372988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115488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91915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C432E-409C-45C3-8992-ACB5CD768BDF}" type="datetime1">
              <a:rPr lang="fr-FR" smtClean="0"/>
              <a:t>07/05/2015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174603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D70887-4A1D-4A12-A2B5-C0A0AEED7B3A}" type="datetime1">
              <a:rPr lang="fr-FR" smtClean="0"/>
              <a:t>07/05/2015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477173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000" y="365127"/>
            <a:ext cx="8648700" cy="942976"/>
          </a:xfrm>
          <a:noFill/>
        </p:spPr>
        <p:txBody>
          <a:bodyPr/>
          <a:lstStyle>
            <a:lvl1pPr>
              <a:defRPr>
                <a:ln>
                  <a:noFill/>
                </a:ln>
                <a:solidFill>
                  <a:schemeClr val="tx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54000" y="6356351"/>
            <a:ext cx="2432050" cy="365125"/>
          </a:xfrm>
        </p:spPr>
        <p:txBody>
          <a:bodyPr/>
          <a:lstStyle/>
          <a:p>
            <a:fld id="{8632A60A-9CEC-42A4-A6A2-D3ED1B1E10C6}" type="datetime1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07/05/2015</a:t>
            </a:fld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444750" cy="365125"/>
          </a:xfrm>
        </p:spPr>
        <p:txBody>
          <a:bodyPr/>
          <a:lstStyle/>
          <a:p>
            <a:fld id="{87D9652F-9609-4EC6-8E0A-C96E14B58A2A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21401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2A686-31B9-4679-9087-1FF3691B4776}" type="datetime1">
              <a:rPr lang="fr-FR" smtClean="0"/>
              <a:t>07/05/2015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A14E8-3BBD-4201-A6CF-975CCF82E15C}" type="datetime1">
              <a:rPr lang="fr-FR" smtClean="0"/>
              <a:t>07/05/2015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013374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000" y="365127"/>
            <a:ext cx="8648700" cy="94297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4000" y="1790700"/>
            <a:ext cx="8648700" cy="4386263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54000" y="6356351"/>
            <a:ext cx="2432050" cy="365125"/>
          </a:xfrm>
        </p:spPr>
        <p:txBody>
          <a:bodyPr/>
          <a:lstStyle/>
          <a:p>
            <a:fld id="{8632A60A-9CEC-42A4-A6A2-D3ED1B1E10C6}" type="datetime1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07/05/2015</a:t>
            </a:fld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444750" cy="365125"/>
          </a:xfrm>
        </p:spPr>
        <p:txBody>
          <a:bodyPr/>
          <a:lstStyle/>
          <a:p>
            <a:fld id="{87D9652F-9609-4EC6-8E0A-C96E14B58A2A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09848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000" y="365127"/>
            <a:ext cx="8648700" cy="942976"/>
          </a:xfrm>
          <a:noFill/>
        </p:spPr>
        <p:txBody>
          <a:bodyPr/>
          <a:lstStyle>
            <a:lvl1pPr>
              <a:defRPr b="1">
                <a:ln>
                  <a:noFill/>
                </a:ln>
                <a:solidFill>
                  <a:schemeClr val="tx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4000" y="1790700"/>
            <a:ext cx="8648700" cy="43862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fr-FR" dirty="0" smtClean="0"/>
              <a:t>Modifiez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54000" y="6356351"/>
            <a:ext cx="2432050" cy="365125"/>
          </a:xfrm>
        </p:spPr>
        <p:txBody>
          <a:bodyPr/>
          <a:lstStyle/>
          <a:p>
            <a:fld id="{8632A60A-9CEC-42A4-A6A2-D3ED1B1E10C6}" type="datetime1">
              <a:rPr lang="fr-FR" smtClean="0"/>
              <a:pPr/>
              <a:t>07/05/2015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444750" cy="365125"/>
          </a:xfrm>
        </p:spPr>
        <p:txBody>
          <a:bodyPr/>
          <a:lstStyle/>
          <a:p>
            <a:fld id="{87D9652F-9609-4EC6-8E0A-C96E14B58A2A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80303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412421"/>
            <a:ext cx="7886700" cy="1754326"/>
          </a:xfrm>
        </p:spPr>
        <p:txBody>
          <a:bodyPr anchor="t" anchorCtr="0">
            <a:normAutofit/>
          </a:bodyPr>
          <a:lstStyle>
            <a:lvl1pPr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A5F34F8-A09C-46F9-ACC6-3F1F107EA33F}" type="datetime1">
              <a:rPr lang="fr-FR" smtClean="0"/>
              <a:pPr/>
              <a:t>07/05/2015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7D9652F-9609-4EC6-8E0A-C96E14B58A2A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581766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A6BFC-FEF1-4AC1-B970-BC568337334B}" type="datetime1">
              <a:rPr lang="fr-FR" smtClean="0"/>
              <a:t>07/05/2015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553984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82458-984F-4731-94C9-7FCACBCC51D1}" type="datetime1">
              <a:rPr lang="fr-FR" smtClean="0"/>
              <a:t>07/05/2015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985206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9B8F4-3FD7-4FC3-A9F8-C983EDF65E99}" type="datetime1">
              <a:rPr lang="fr-FR" smtClean="0"/>
              <a:t>07/05/2015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048236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3509C-35DC-4F20-8185-554E3258A671}" type="datetime1">
              <a:rPr lang="fr-FR" smtClean="0"/>
              <a:t>07/05/2015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151736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D6352-2F7C-458E-AEBB-FF81EFE71D94}" type="datetime1">
              <a:rPr lang="fr-FR" smtClean="0"/>
              <a:t>07/05/2015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809071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809DBC-7E81-4819-803D-1A0811B3E043}" type="datetime1">
              <a:rPr lang="fr-FR" smtClean="0"/>
              <a:t>07/05/2015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590800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B2A686-31B9-4679-9087-1FF3691B4776}" type="datetime1">
              <a:rPr lang="fr-FR" smtClean="0"/>
              <a:t>07/05/2015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709518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11" r:id="rId11"/>
    <p:sldLayoutId id="2147483709" r:id="rId12"/>
    <p:sldLayoutId id="2147483707" r:id="rId13"/>
    <p:sldLayoutId id="2147483712" r:id="rId14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essin_Microsoft_Visio1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5.emf"/><Relationship Id="rId5" Type="http://schemas.openxmlformats.org/officeDocument/2006/relationships/package" Target="../embeddings/Dessin_Microsoft_Visio2.vsdx"/><Relationship Id="rId4" Type="http://schemas.openxmlformats.org/officeDocument/2006/relationships/image" Target="../media/image24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e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5060373"/>
            <a:ext cx="9144000" cy="17976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Rectangle 3"/>
          <p:cNvSpPr/>
          <p:nvPr/>
        </p:nvSpPr>
        <p:spPr>
          <a:xfrm>
            <a:off x="0" y="-1"/>
            <a:ext cx="9143999" cy="506037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 dirty="0"/>
          </a:p>
        </p:txBody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565485" y="1699022"/>
            <a:ext cx="8019047" cy="1790700"/>
          </a:xfrm>
        </p:spPr>
        <p:txBody>
          <a:bodyPr>
            <a:noAutofit/>
          </a:bodyPr>
          <a:lstStyle/>
          <a:p>
            <a:r>
              <a:rPr lang="fr-FR" sz="4400" b="1" dirty="0" smtClean="0">
                <a:solidFill>
                  <a:schemeClr val="bg1"/>
                </a:solidFill>
                <a:latin typeface="+mn-lt"/>
              </a:rPr>
              <a:t>Agrégation spatiotemporelle pour la visualisation de traces d’exécution</a:t>
            </a:r>
            <a:endParaRPr lang="fr-FR" sz="4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143000" y="4250594"/>
            <a:ext cx="6858000" cy="1241822"/>
          </a:xfrm>
        </p:spPr>
        <p:txBody>
          <a:bodyPr>
            <a:normAutofit/>
          </a:bodyPr>
          <a:lstStyle/>
          <a:p>
            <a:r>
              <a:rPr lang="fr-FR" sz="2400" b="1" dirty="0">
                <a:solidFill>
                  <a:schemeClr val="bg1"/>
                </a:solidFill>
                <a:latin typeface="Aller" panose="02000503030000020004" pitchFamily="2" charset="0"/>
              </a:rPr>
              <a:t>Damien </a:t>
            </a:r>
            <a:r>
              <a:rPr lang="fr-FR" sz="2400" b="1" dirty="0" smtClean="0">
                <a:solidFill>
                  <a:schemeClr val="bg1"/>
                </a:solidFill>
                <a:latin typeface="Aller" panose="02000503030000020004" pitchFamily="2" charset="0"/>
              </a:rPr>
              <a:t>Dosimont</a:t>
            </a:r>
          </a:p>
          <a:p>
            <a:endParaRPr lang="fr-FR" b="1" dirty="0">
              <a:solidFill>
                <a:schemeClr val="bg1"/>
              </a:solidFill>
              <a:latin typeface="Aller" panose="02000503030000020004" pitchFamily="2" charset="0"/>
            </a:endParaRPr>
          </a:p>
          <a:p>
            <a:endParaRPr lang="fr-FR" b="1" dirty="0">
              <a:solidFill>
                <a:schemeClr val="bg1"/>
              </a:solidFill>
              <a:latin typeface="Aller" panose="02000503030000020004" pitchFamily="2" charset="0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1409113" y="5885322"/>
            <a:ext cx="6325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solidFill>
                  <a:schemeClr val="bg1"/>
                </a:solidFill>
              </a:rPr>
              <a:t>Advisor</a:t>
            </a:r>
            <a:r>
              <a:rPr lang="fr-FR" dirty="0" smtClean="0">
                <a:solidFill>
                  <a:schemeClr val="bg1"/>
                </a:solidFill>
              </a:rPr>
              <a:t>: Guillaume Huard – Co-</a:t>
            </a:r>
            <a:r>
              <a:rPr lang="fr-FR" dirty="0" err="1" smtClean="0">
                <a:solidFill>
                  <a:schemeClr val="bg1"/>
                </a:solidFill>
              </a:rPr>
              <a:t>advisor</a:t>
            </a:r>
            <a:r>
              <a:rPr lang="fr-FR" dirty="0" smtClean="0">
                <a:solidFill>
                  <a:schemeClr val="bg1"/>
                </a:solidFill>
              </a:rPr>
              <a:t>: Jean-Marc Vincent</a:t>
            </a:r>
            <a:endParaRPr lang="fr-F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0359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>
                <a:solidFill>
                  <a:srgbClr val="FF0000"/>
                </a:solidFill>
              </a:rPr>
              <a:t>QoS</a:t>
            </a:r>
            <a:r>
              <a:rPr lang="fr-FR" dirty="0" smtClean="0">
                <a:solidFill>
                  <a:srgbClr val="FF0000"/>
                </a:solidFill>
              </a:rPr>
              <a:t> not </a:t>
            </a:r>
            <a:r>
              <a:rPr lang="fr-FR" dirty="0" err="1" smtClean="0">
                <a:solidFill>
                  <a:srgbClr val="FF0000"/>
                </a:solidFill>
              </a:rPr>
              <a:t>respected</a:t>
            </a:r>
            <a:r>
              <a:rPr lang="fr-FR" dirty="0" smtClean="0">
                <a:solidFill>
                  <a:srgbClr val="FF0000"/>
                </a:solidFill>
              </a:rPr>
              <a:t> !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10</a:t>
            </a:fld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0461" y="6211841"/>
            <a:ext cx="459451" cy="459451"/>
          </a:xfrm>
          <a:prstGeom prst="rect">
            <a:avLst/>
          </a:prstGeom>
        </p:spPr>
      </p:pic>
      <p:sp>
        <p:nvSpPr>
          <p:cNvPr id="10" name="ZoneTexte 9"/>
          <p:cNvSpPr txBox="1"/>
          <p:nvPr/>
        </p:nvSpPr>
        <p:spPr>
          <a:xfrm>
            <a:off x="4132168" y="5986646"/>
            <a:ext cx="44967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>
                <a:latin typeface="Star Jedi Hollow" panose="040B0000000000000000" pitchFamily="82" charset="0"/>
              </a:rPr>
              <a:t>i </a:t>
            </a:r>
            <a:r>
              <a:rPr lang="fr-FR" sz="1600" dirty="0" err="1" smtClean="0">
                <a:latin typeface="Star Jedi Hollow" panose="040B0000000000000000" pitchFamily="82" charset="0"/>
              </a:rPr>
              <a:t>find</a:t>
            </a:r>
            <a:r>
              <a:rPr lang="fr-FR" sz="1600" dirty="0" smtClean="0">
                <a:latin typeface="Star Jedi Hollow" panose="040B0000000000000000" pitchFamily="82" charset="0"/>
              </a:rPr>
              <a:t> </a:t>
            </a:r>
            <a:r>
              <a:rPr lang="fr-FR" sz="1600" dirty="0" err="1" smtClean="0">
                <a:latin typeface="Star Jedi Hollow" panose="040B0000000000000000" pitchFamily="82" charset="0"/>
              </a:rPr>
              <a:t>Your</a:t>
            </a:r>
            <a:r>
              <a:rPr lang="fr-FR" sz="1600" dirty="0" smtClean="0">
                <a:latin typeface="Star Jedi Hollow" panose="040B0000000000000000" pitchFamily="82" charset="0"/>
              </a:rPr>
              <a:t> </a:t>
            </a:r>
            <a:r>
              <a:rPr lang="fr-FR" sz="1600" dirty="0" err="1" smtClean="0">
                <a:latin typeface="Star Jedi Hollow" panose="040B0000000000000000" pitchFamily="82" charset="0"/>
              </a:rPr>
              <a:t>lack</a:t>
            </a:r>
            <a:r>
              <a:rPr lang="fr-FR" sz="1600" dirty="0" smtClean="0">
                <a:latin typeface="Star Jedi Hollow" panose="040B0000000000000000" pitchFamily="82" charset="0"/>
              </a:rPr>
              <a:t> of </a:t>
            </a:r>
            <a:r>
              <a:rPr lang="fr-FR" sz="1600" dirty="0" err="1" smtClean="0">
                <a:latin typeface="Star Jedi Hollow" panose="040B0000000000000000" pitchFamily="82" charset="0"/>
              </a:rPr>
              <a:t>qos</a:t>
            </a:r>
            <a:r>
              <a:rPr lang="fr-FR" sz="1600" dirty="0" smtClean="0">
                <a:latin typeface="Star Jedi Hollow" panose="040B0000000000000000" pitchFamily="82" charset="0"/>
              </a:rPr>
              <a:t> </a:t>
            </a:r>
            <a:r>
              <a:rPr lang="fr-FR" sz="1600" dirty="0" err="1" smtClean="0">
                <a:latin typeface="Star Jedi Hollow" panose="040B0000000000000000" pitchFamily="82" charset="0"/>
              </a:rPr>
              <a:t>disturbing</a:t>
            </a:r>
            <a:endParaRPr lang="fr-FR" sz="1600" dirty="0">
              <a:latin typeface="Star Jedi Hollow" panose="040B0000000000000000" pitchFamily="82" charset="0"/>
            </a:endParaRPr>
          </a:p>
        </p:txBody>
      </p:sp>
      <p:cxnSp>
        <p:nvCxnSpPr>
          <p:cNvPr id="11" name="Connecteur droit 10"/>
          <p:cNvCxnSpPr/>
          <p:nvPr/>
        </p:nvCxnSpPr>
        <p:spPr>
          <a:xfrm flipH="1">
            <a:off x="4058327" y="6231962"/>
            <a:ext cx="105426" cy="1445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11"/>
          <p:cNvCxnSpPr/>
          <p:nvPr/>
        </p:nvCxnSpPr>
        <p:spPr>
          <a:xfrm flipH="1">
            <a:off x="4058774" y="6290615"/>
            <a:ext cx="146789" cy="7670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re 12"/>
          <p:cNvSpPr txBox="1">
            <a:spLocks/>
          </p:cNvSpPr>
          <p:nvPr/>
        </p:nvSpPr>
        <p:spPr>
          <a:xfrm>
            <a:off x="425021" y="4561959"/>
            <a:ext cx="8648700" cy="942976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ln>
                  <a:noFill/>
                </a:ln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fr-FR" dirty="0" err="1" smtClean="0"/>
              <a:t>Loss</a:t>
            </a:r>
            <a:r>
              <a:rPr lang="fr-FR" dirty="0" smtClean="0"/>
              <a:t> of frames, </a:t>
            </a:r>
            <a:r>
              <a:rPr lang="fr-FR" dirty="0" err="1" smtClean="0"/>
              <a:t>sound</a:t>
            </a:r>
            <a:r>
              <a:rPr lang="fr-FR" dirty="0" smtClean="0"/>
              <a:t> </a:t>
            </a:r>
            <a:r>
              <a:rPr lang="fr-FR" dirty="0" err="1" smtClean="0"/>
              <a:t>artifacts</a:t>
            </a:r>
            <a:endParaRPr lang="fr-FR" dirty="0"/>
          </a:p>
        </p:txBody>
      </p:sp>
      <p:sp>
        <p:nvSpPr>
          <p:cNvPr id="15" name="AutoShape 2" descr="Résultat de recherche d'images pour &quot;death star icon&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6" name="AutoShape 4" descr="Résultat de recherche d'images pour &quot;death star icon&quot;"/>
          <p:cNvSpPr>
            <a:spLocks noChangeAspect="1" noChangeArrowheads="1"/>
          </p:cNvSpPr>
          <p:nvPr/>
        </p:nvSpPr>
        <p:spPr bwMode="auto">
          <a:xfrm>
            <a:off x="3644300" y="3998241"/>
            <a:ext cx="113844" cy="113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7" name="AutoShape 6" descr="Résultat de recherche d'images pour &quot;death star icon&quot;"/>
          <p:cNvSpPr>
            <a:spLocks noChangeAspect="1" noChangeArrowheads="1"/>
          </p:cNvSpPr>
          <p:nvPr/>
        </p:nvSpPr>
        <p:spPr bwMode="auto">
          <a:xfrm>
            <a:off x="3796700" y="4150641"/>
            <a:ext cx="113844" cy="113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6152" name="Picture 8" descr="https://cdn0.iconfinder.com/data/icons/star-wars/512/death_star-51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2927" y="2043170"/>
            <a:ext cx="1821505" cy="1821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8284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b="1" dirty="0" err="1" smtClean="0"/>
              <a:t>Knowledge</a:t>
            </a:r>
            <a:r>
              <a:rPr lang="fr-FR" b="1" dirty="0" smtClean="0"/>
              <a:t> on TS </a:t>
            </a:r>
            <a:r>
              <a:rPr lang="fr-FR" b="1" dirty="0" smtClean="0"/>
              <a:t>Record use case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11</a:t>
            </a:fld>
            <a:endParaRPr lang="fr-FR" dirty="0"/>
          </a:p>
        </p:txBody>
      </p:sp>
      <p:pic>
        <p:nvPicPr>
          <p:cNvPr id="7" name="Picture 2" descr="disk, drive, hard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0098" y="2783617"/>
            <a:ext cx="1058294" cy="1058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lèche droite 8"/>
          <p:cNvSpPr/>
          <p:nvPr/>
        </p:nvSpPr>
        <p:spPr>
          <a:xfrm>
            <a:off x="6788074" y="3122992"/>
            <a:ext cx="1142024" cy="3429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/>
          <p:cNvSpPr txBox="1"/>
          <p:nvPr/>
        </p:nvSpPr>
        <p:spPr>
          <a:xfrm>
            <a:off x="5325720" y="2388233"/>
            <a:ext cx="1040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Memory</a:t>
            </a:r>
            <a:endParaRPr lang="fr-FR" dirty="0"/>
          </a:p>
        </p:txBody>
      </p:sp>
      <p:sp>
        <p:nvSpPr>
          <p:cNvPr id="12" name="ZoneTexte 11"/>
          <p:cNvSpPr txBox="1"/>
          <p:nvPr/>
        </p:nvSpPr>
        <p:spPr>
          <a:xfrm>
            <a:off x="7821891" y="2383828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Hard drive</a:t>
            </a:r>
            <a:endParaRPr lang="fr-FR" dirty="0"/>
          </a:p>
        </p:txBody>
      </p:sp>
      <p:sp>
        <p:nvSpPr>
          <p:cNvPr id="13" name="ZoneTexte 12"/>
          <p:cNvSpPr txBox="1"/>
          <p:nvPr/>
        </p:nvSpPr>
        <p:spPr>
          <a:xfrm>
            <a:off x="3733973" y="2830350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</a:t>
            </a:r>
            <a:r>
              <a:rPr lang="fr-FR" dirty="0" err="1" smtClean="0"/>
              <a:t>ys_write</a:t>
            </a:r>
            <a:r>
              <a:rPr lang="fr-FR" dirty="0" smtClean="0"/>
              <a:t>()</a:t>
            </a:r>
            <a:endParaRPr lang="fr-FR" dirty="0"/>
          </a:p>
        </p:txBody>
      </p:sp>
      <p:sp>
        <p:nvSpPr>
          <p:cNvPr id="14" name="ZoneTexte 13"/>
          <p:cNvSpPr txBox="1"/>
          <p:nvPr/>
        </p:nvSpPr>
        <p:spPr>
          <a:xfrm>
            <a:off x="6735771" y="2825190"/>
            <a:ext cx="1157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flush-8:0</a:t>
            </a:r>
            <a:endParaRPr lang="fr-FR" dirty="0"/>
          </a:p>
        </p:txBody>
      </p:sp>
      <p:sp>
        <p:nvSpPr>
          <p:cNvPr id="15" name="Rectangle 14"/>
          <p:cNvSpPr/>
          <p:nvPr/>
        </p:nvSpPr>
        <p:spPr>
          <a:xfrm>
            <a:off x="5102639" y="3122992"/>
            <a:ext cx="1486832" cy="3429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ZoneTexte 16"/>
          <p:cNvSpPr txBox="1"/>
          <p:nvPr/>
        </p:nvSpPr>
        <p:spPr>
          <a:xfrm>
            <a:off x="6780652" y="3497318"/>
            <a:ext cx="10807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i="1" dirty="0" err="1" smtClean="0">
                <a:solidFill>
                  <a:srgbClr val="B80404"/>
                </a:solidFill>
              </a:rPr>
              <a:t>every</a:t>
            </a:r>
            <a:r>
              <a:rPr lang="fr-FR" i="1" dirty="0" smtClean="0">
                <a:solidFill>
                  <a:srgbClr val="B80404"/>
                </a:solidFill>
              </a:rPr>
              <a:t> </a:t>
            </a:r>
          </a:p>
          <a:p>
            <a:pPr algn="ctr"/>
            <a:r>
              <a:rPr lang="fr-FR" i="1" dirty="0" smtClean="0">
                <a:solidFill>
                  <a:srgbClr val="B80404"/>
                </a:solidFill>
              </a:rPr>
              <a:t>5000 ms</a:t>
            </a:r>
            <a:endParaRPr lang="fr-FR" i="1" dirty="0">
              <a:solidFill>
                <a:srgbClr val="B80404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5367083" y="3122992"/>
            <a:ext cx="478972" cy="342900"/>
          </a:xfrm>
          <a:prstGeom prst="rect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Flèche droite 18"/>
          <p:cNvSpPr/>
          <p:nvPr/>
        </p:nvSpPr>
        <p:spPr>
          <a:xfrm>
            <a:off x="3855338" y="3125933"/>
            <a:ext cx="1142024" cy="3429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ZoneTexte 19"/>
          <p:cNvSpPr txBox="1"/>
          <p:nvPr/>
        </p:nvSpPr>
        <p:spPr>
          <a:xfrm>
            <a:off x="3909870" y="3495265"/>
            <a:ext cx="9941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i="1" dirty="0" err="1" smtClean="0">
                <a:solidFill>
                  <a:srgbClr val="B80404"/>
                </a:solidFill>
              </a:rPr>
              <a:t>every</a:t>
            </a:r>
            <a:endParaRPr lang="fr-FR" i="1" dirty="0" smtClean="0">
              <a:solidFill>
                <a:srgbClr val="B80404"/>
              </a:solidFill>
            </a:endParaRPr>
          </a:p>
          <a:p>
            <a:pPr algn="ctr"/>
            <a:r>
              <a:rPr lang="fr-FR" i="1" dirty="0" smtClean="0">
                <a:solidFill>
                  <a:srgbClr val="B80404"/>
                </a:solidFill>
              </a:rPr>
              <a:t> 100 ms</a:t>
            </a:r>
            <a:endParaRPr lang="fr-FR" i="1" dirty="0">
              <a:solidFill>
                <a:srgbClr val="B80404"/>
              </a:solidFill>
            </a:endParaRPr>
          </a:p>
        </p:txBody>
      </p:sp>
      <p:sp>
        <p:nvSpPr>
          <p:cNvPr id="25" name="ZoneTexte 24"/>
          <p:cNvSpPr txBox="1"/>
          <p:nvPr/>
        </p:nvSpPr>
        <p:spPr>
          <a:xfrm>
            <a:off x="2695405" y="2384328"/>
            <a:ext cx="1194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IP buffers</a:t>
            </a:r>
            <a:endParaRPr lang="fr-FR" dirty="0"/>
          </a:p>
        </p:txBody>
      </p:sp>
      <p:sp>
        <p:nvSpPr>
          <p:cNvPr id="26" name="ZoneTexte 25"/>
          <p:cNvSpPr txBox="1"/>
          <p:nvPr/>
        </p:nvSpPr>
        <p:spPr>
          <a:xfrm>
            <a:off x="2767774" y="3785289"/>
            <a:ext cx="91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smtClean="0">
                <a:solidFill>
                  <a:srgbClr val="B80404"/>
                </a:solidFill>
              </a:rPr>
              <a:t>230 KB</a:t>
            </a:r>
            <a:endParaRPr lang="fr-FR" i="1" dirty="0">
              <a:solidFill>
                <a:srgbClr val="B80404"/>
              </a:solidFill>
            </a:endParaRPr>
          </a:p>
        </p:txBody>
      </p:sp>
      <p:sp>
        <p:nvSpPr>
          <p:cNvPr id="27" name="Flèche droite 26"/>
          <p:cNvSpPr/>
          <p:nvPr/>
        </p:nvSpPr>
        <p:spPr>
          <a:xfrm>
            <a:off x="1624823" y="3125933"/>
            <a:ext cx="1142024" cy="3429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ZoneTexte 27"/>
          <p:cNvSpPr txBox="1"/>
          <p:nvPr/>
        </p:nvSpPr>
        <p:spPr>
          <a:xfrm>
            <a:off x="1531538" y="2830350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IP </a:t>
            </a:r>
            <a:r>
              <a:rPr lang="fr-FR" dirty="0" err="1" smtClean="0"/>
              <a:t>packets</a:t>
            </a:r>
            <a:endParaRPr lang="fr-FR" dirty="0"/>
          </a:p>
        </p:txBody>
      </p:sp>
      <p:pic>
        <p:nvPicPr>
          <p:cNvPr id="1026" name="Picture 2" descr="globe, world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0" y="2591618"/>
            <a:ext cx="1294735" cy="1294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erver ic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1940" y="2726995"/>
            <a:ext cx="767986" cy="1023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6563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smtClean="0"/>
              <a:t>How to </a:t>
            </a:r>
            <a:r>
              <a:rPr lang="fr-FR" b="1" dirty="0" err="1" smtClean="0"/>
              <a:t>debug</a:t>
            </a:r>
            <a:r>
              <a:rPr lang="fr-FR" b="1" dirty="0" smtClean="0"/>
              <a:t> </a:t>
            </a:r>
            <a:r>
              <a:rPr lang="fr-FR" b="1" dirty="0" err="1" smtClean="0"/>
              <a:t>our</a:t>
            </a:r>
            <a:r>
              <a:rPr lang="fr-FR" b="1" dirty="0" smtClean="0"/>
              <a:t> application?</a:t>
            </a:r>
            <a:endParaRPr lang="fr-FR" b="1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011680" y="1638300"/>
            <a:ext cx="6891020" cy="6496050"/>
          </a:xfrm>
        </p:spPr>
        <p:txBody>
          <a:bodyPr>
            <a:normAutofit/>
          </a:bodyPr>
          <a:lstStyle/>
          <a:p>
            <a:r>
              <a:rPr lang="fr-FR" dirty="0" err="1"/>
              <a:t>Classic</a:t>
            </a:r>
            <a:r>
              <a:rPr lang="fr-FR" dirty="0"/>
              <a:t> </a:t>
            </a:r>
            <a:r>
              <a:rPr lang="fr-FR" b="1" dirty="0" err="1" smtClean="0"/>
              <a:t>step</a:t>
            </a:r>
            <a:r>
              <a:rPr lang="fr-FR" b="1" dirty="0" smtClean="0"/>
              <a:t>-by-</a:t>
            </a:r>
            <a:r>
              <a:rPr lang="fr-FR" b="1" dirty="0" err="1" smtClean="0"/>
              <a:t>step</a:t>
            </a:r>
            <a:r>
              <a:rPr lang="fr-FR" b="1" dirty="0" smtClean="0"/>
              <a:t> debugger </a:t>
            </a:r>
            <a:r>
              <a:rPr lang="fr-FR" dirty="0"/>
              <a:t>(ex: GDB) not compatible </a:t>
            </a:r>
            <a:r>
              <a:rPr lang="fr-FR" dirty="0" err="1"/>
              <a:t>with</a:t>
            </a:r>
            <a:r>
              <a:rPr lang="fr-FR" dirty="0"/>
              <a:t> streaming/real time </a:t>
            </a:r>
            <a:r>
              <a:rPr lang="fr-FR" dirty="0" smtClean="0"/>
              <a:t>aspect</a:t>
            </a:r>
          </a:p>
          <a:p>
            <a:endParaRPr lang="fr-FR" b="1" dirty="0" smtClean="0"/>
          </a:p>
          <a:p>
            <a:r>
              <a:rPr lang="fr-FR" b="1" dirty="0" err="1" smtClean="0"/>
              <a:t>Tracing</a:t>
            </a:r>
            <a:r>
              <a:rPr lang="fr-FR" b="1" dirty="0" smtClean="0"/>
              <a:t>: </a:t>
            </a:r>
            <a:r>
              <a:rPr lang="fr-FR" dirty="0" err="1" smtClean="0"/>
              <a:t>collect</a:t>
            </a:r>
            <a:r>
              <a:rPr lang="fr-FR" dirty="0" smtClean="0"/>
              <a:t> information about the </a:t>
            </a:r>
            <a:r>
              <a:rPr lang="fr-FR" dirty="0" err="1" smtClean="0"/>
              <a:t>execution</a:t>
            </a:r>
            <a:r>
              <a:rPr lang="fr-FR" dirty="0" smtClean="0"/>
              <a:t> and </a:t>
            </a:r>
            <a:r>
              <a:rPr lang="fr-FR" dirty="0" err="1" smtClean="0"/>
              <a:t>save</a:t>
            </a:r>
            <a:r>
              <a:rPr lang="fr-FR" dirty="0" smtClean="0"/>
              <a:t> </a:t>
            </a:r>
            <a:r>
              <a:rPr lang="fr-FR" dirty="0" err="1" smtClean="0"/>
              <a:t>them</a:t>
            </a:r>
            <a:r>
              <a:rPr lang="fr-FR" dirty="0" smtClean="0"/>
              <a:t> in a file</a:t>
            </a:r>
          </a:p>
          <a:p>
            <a:pPr marL="0" indent="0">
              <a:buNone/>
            </a:pPr>
            <a:endParaRPr lang="fr-FR" i="1" dirty="0"/>
          </a:p>
          <a:p>
            <a:r>
              <a:rPr lang="fr-FR" b="1" dirty="0" err="1" smtClean="0"/>
              <a:t>Analyze</a:t>
            </a:r>
            <a:r>
              <a:rPr lang="fr-FR" dirty="0" smtClean="0"/>
              <a:t> the content </a:t>
            </a:r>
            <a:r>
              <a:rPr lang="fr-FR" i="1" dirty="0" smtClean="0"/>
              <a:t>post-mortem</a:t>
            </a:r>
          </a:p>
          <a:p>
            <a:endParaRPr lang="fr-FR" i="1" dirty="0"/>
          </a:p>
          <a:p>
            <a:r>
              <a:rPr lang="fr-FR" b="1" dirty="0" err="1" smtClean="0"/>
              <a:t>Visualization</a:t>
            </a:r>
            <a:r>
              <a:rPr lang="fr-FR" b="1" dirty="0" smtClean="0"/>
              <a:t> </a:t>
            </a:r>
            <a:r>
              <a:rPr lang="fr-FR" dirty="0" smtClean="0"/>
              <a:t>techniques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12</a:t>
            </a:fld>
            <a:endParaRPr lang="fr-FR" dirty="0"/>
          </a:p>
        </p:txBody>
      </p:sp>
      <p:pic>
        <p:nvPicPr>
          <p:cNvPr id="2052" name="Picture 4" descr="http://icons.iconarchive.com/icons/icons8/android/128/Baby-Feet-ic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717" y="1520397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Multiplier 6"/>
          <p:cNvSpPr/>
          <p:nvPr/>
        </p:nvSpPr>
        <p:spPr>
          <a:xfrm>
            <a:off x="617999" y="1805940"/>
            <a:ext cx="1160636" cy="1145952"/>
          </a:xfrm>
          <a:prstGeom prst="mathMultiply">
            <a:avLst/>
          </a:prstGeom>
          <a:solidFill>
            <a:srgbClr val="FF0000">
              <a:alpha val="6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054" name="Picture 6" descr="eye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717" y="5638799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microscope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467" y="4526234"/>
            <a:ext cx="681774" cy="957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document, editor, file ico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449" y="3243170"/>
            <a:ext cx="811736" cy="1052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2975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3200" b="1" dirty="0" err="1" smtClean="0"/>
              <a:t>Visualize</a:t>
            </a:r>
            <a:r>
              <a:rPr lang="fr-FR" sz="3200" b="1" dirty="0" smtClean="0"/>
              <a:t> structure and temporal </a:t>
            </a:r>
            <a:r>
              <a:rPr lang="fr-FR" sz="3200" b="1" dirty="0" err="1" smtClean="0"/>
              <a:t>behavior</a:t>
            </a:r>
            <a:endParaRPr lang="fr-FR" sz="3200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13</a:t>
            </a:fld>
            <a:endParaRPr lang="fr-FR" dirty="0"/>
          </a:p>
        </p:txBody>
      </p:sp>
      <p:graphicFrame>
        <p:nvGraphicFramePr>
          <p:cNvPr id="10" name="Obje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20147260"/>
              </p:ext>
            </p:extLst>
          </p:nvPr>
        </p:nvGraphicFramePr>
        <p:xfrm>
          <a:off x="406400" y="2786667"/>
          <a:ext cx="4178163" cy="16440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1" name="Visio" r:id="rId3" imgW="12973134" imgH="5105400" progId="Visio.Drawing.15">
                  <p:embed/>
                </p:oleObj>
              </mc:Choice>
              <mc:Fallback>
                <p:oleObj name="Visio" r:id="rId3" imgW="12973134" imgH="510540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06400" y="2786667"/>
                        <a:ext cx="4178163" cy="16440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Espace réservé du contenu 2"/>
          <p:cNvSpPr>
            <a:spLocks noGrp="1"/>
          </p:cNvSpPr>
          <p:nvPr>
            <p:ph idx="1"/>
          </p:nvPr>
        </p:nvSpPr>
        <p:spPr>
          <a:xfrm>
            <a:off x="890475" y="4678626"/>
            <a:ext cx="3210011" cy="423863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fr-FR" i="1" dirty="0" smtClean="0"/>
              <a:t>Exemple of  a </a:t>
            </a:r>
            <a:r>
              <a:rPr lang="fr-FR" i="1" dirty="0" err="1" smtClean="0"/>
              <a:t>sequential</a:t>
            </a:r>
            <a:r>
              <a:rPr lang="fr-FR" i="1" dirty="0" smtClean="0"/>
              <a:t> pattern </a:t>
            </a:r>
            <a:r>
              <a:rPr lang="fr-FR" i="1" dirty="0" err="1" smtClean="0"/>
              <a:t>with</a:t>
            </a:r>
            <a:r>
              <a:rPr lang="fr-FR" i="1" dirty="0" smtClean="0"/>
              <a:t> </a:t>
            </a:r>
            <a:r>
              <a:rPr lang="fr-FR" i="1" dirty="0" err="1" smtClean="0"/>
              <a:t>context</a:t>
            </a:r>
            <a:r>
              <a:rPr lang="fr-FR" i="1" dirty="0" smtClean="0"/>
              <a:t> switches</a:t>
            </a:r>
            <a:endParaRPr lang="fr-FR" i="1" dirty="0"/>
          </a:p>
        </p:txBody>
      </p:sp>
      <p:sp>
        <p:nvSpPr>
          <p:cNvPr id="13" name="Espace réservé du contenu 2"/>
          <p:cNvSpPr txBox="1">
            <a:spLocks/>
          </p:cNvSpPr>
          <p:nvPr/>
        </p:nvSpPr>
        <p:spPr>
          <a:xfrm>
            <a:off x="406400" y="1460503"/>
            <a:ext cx="8648700" cy="42386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smtClean="0"/>
              <a:t>Space-time diagram inspired by Gantt Chart</a:t>
            </a:r>
            <a:endParaRPr lang="fr-FR" dirty="0"/>
          </a:p>
        </p:txBody>
      </p:sp>
      <p:graphicFrame>
        <p:nvGraphicFramePr>
          <p:cNvPr id="7" name="Obje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9585721"/>
              </p:ext>
            </p:extLst>
          </p:nvPr>
        </p:nvGraphicFramePr>
        <p:xfrm>
          <a:off x="4584563" y="2786665"/>
          <a:ext cx="4178168" cy="16440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2" name="Visio" r:id="rId5" imgW="12973134" imgH="5105400" progId="Visio.Drawing.15">
                  <p:embed/>
                </p:oleObj>
              </mc:Choice>
              <mc:Fallback>
                <p:oleObj name="Visio" r:id="rId5" imgW="12973134" imgH="510540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584563" y="2786665"/>
                        <a:ext cx="4178168" cy="164406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Espace réservé du contenu 2"/>
          <p:cNvSpPr txBox="1">
            <a:spLocks/>
          </p:cNvSpPr>
          <p:nvPr/>
        </p:nvSpPr>
        <p:spPr>
          <a:xfrm>
            <a:off x="5068641" y="4678625"/>
            <a:ext cx="3210011" cy="423863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i="1" dirty="0" smtClean="0"/>
              <a:t>Exemple of  a </a:t>
            </a:r>
            <a:r>
              <a:rPr lang="fr-FR" i="1" dirty="0" err="1" smtClean="0"/>
              <a:t>parallel</a:t>
            </a:r>
            <a:r>
              <a:rPr lang="fr-FR" i="1" dirty="0" smtClean="0"/>
              <a:t> </a:t>
            </a:r>
            <a:r>
              <a:rPr lang="fr-FR" i="1" dirty="0" err="1" smtClean="0"/>
              <a:t>execution</a:t>
            </a:r>
            <a:r>
              <a:rPr lang="fr-FR" i="1" dirty="0" smtClean="0"/>
              <a:t> </a:t>
            </a:r>
            <a:r>
              <a:rPr lang="fr-FR" i="1" dirty="0" err="1" smtClean="0"/>
              <a:t>with</a:t>
            </a:r>
            <a:r>
              <a:rPr lang="fr-FR" i="1" dirty="0" smtClean="0"/>
              <a:t> communications</a:t>
            </a:r>
            <a:endParaRPr lang="fr-FR" i="1" dirty="0"/>
          </a:p>
        </p:txBody>
      </p:sp>
    </p:spTree>
    <p:extLst>
      <p:ext uri="{BB962C8B-B14F-4D97-AF65-F5344CB8AC3E}">
        <p14:creationId xmlns:p14="http://schemas.microsoft.com/office/powerpoint/2010/main" val="2903178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err="1" smtClean="0"/>
              <a:t>What</a:t>
            </a:r>
            <a:r>
              <a:rPr lang="fr-FR" b="1" dirty="0" smtClean="0"/>
              <a:t> about </a:t>
            </a:r>
            <a:r>
              <a:rPr lang="fr-FR" b="1" dirty="0" err="1" smtClean="0"/>
              <a:t>scalability</a:t>
            </a:r>
            <a:r>
              <a:rPr lang="fr-FR" b="1" dirty="0" smtClean="0"/>
              <a:t>?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14</a:t>
            </a:fld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Picture 8" descr="document, editor, file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564" y="4376597"/>
            <a:ext cx="530792" cy="688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document, editor, file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299" y="4109897"/>
            <a:ext cx="736547" cy="954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document, editor, file ic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4789" y="3893997"/>
            <a:ext cx="903110" cy="1170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document, editor, file ico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8841" y="3576497"/>
            <a:ext cx="1148057" cy="1488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 descr="document, editor, file icon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1070" y="3069461"/>
            <a:ext cx="1539227" cy="1995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8" descr="document, editor, file ic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4469" y="2599842"/>
            <a:ext cx="1901531" cy="2464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105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97387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54000" y="365127"/>
            <a:ext cx="8648700" cy="930273"/>
          </a:xfrm>
        </p:spPr>
        <p:txBody>
          <a:bodyPr/>
          <a:lstStyle/>
          <a:p>
            <a:r>
              <a:rPr lang="fr-FR" b="1" dirty="0" smtClean="0"/>
              <a:t>Publications</a:t>
            </a:r>
            <a:endParaRPr lang="fr-FR" b="1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fr-FR" sz="1400" b="1" dirty="0"/>
              <a:t>International </a:t>
            </a:r>
            <a:r>
              <a:rPr lang="fr-FR" sz="1400" b="1" dirty="0" err="1"/>
              <a:t>Conferences</a:t>
            </a:r>
            <a:endParaRPr lang="fr-FR" sz="1400" b="1" dirty="0"/>
          </a:p>
          <a:p>
            <a:pPr lvl="1">
              <a:lnSpc>
                <a:spcPct val="120000"/>
              </a:lnSpc>
            </a:pPr>
            <a:r>
              <a:rPr lang="fr-FR" sz="1000" b="1" dirty="0"/>
              <a:t>A </a:t>
            </a:r>
            <a:r>
              <a:rPr lang="fr-FR" sz="1000" b="1" dirty="0" err="1"/>
              <a:t>Spatiotemporal</a:t>
            </a:r>
            <a:r>
              <a:rPr lang="fr-FR" sz="1000" b="1" dirty="0"/>
              <a:t> Data </a:t>
            </a:r>
            <a:r>
              <a:rPr lang="fr-FR" sz="1000" b="1" dirty="0" err="1"/>
              <a:t>Aggregation</a:t>
            </a:r>
            <a:r>
              <a:rPr lang="fr-FR" sz="1000" b="1" dirty="0"/>
              <a:t> Technique for Performance </a:t>
            </a:r>
            <a:r>
              <a:rPr lang="fr-FR" sz="1000" b="1" dirty="0" err="1"/>
              <a:t>Analysis</a:t>
            </a:r>
            <a:r>
              <a:rPr lang="fr-FR" sz="1000" b="1" dirty="0"/>
              <a:t> of Large-</a:t>
            </a:r>
            <a:r>
              <a:rPr lang="fr-FR" sz="1000" b="1" dirty="0" err="1"/>
              <a:t>scale</a:t>
            </a:r>
            <a:r>
              <a:rPr lang="fr-FR" sz="1000" b="1" dirty="0"/>
              <a:t> </a:t>
            </a:r>
            <a:r>
              <a:rPr lang="fr-FR" sz="1000" b="1" dirty="0" err="1"/>
              <a:t>Execution</a:t>
            </a:r>
            <a:r>
              <a:rPr lang="fr-FR" sz="1000" b="1" dirty="0"/>
              <a:t> Traces</a:t>
            </a:r>
            <a:r>
              <a:rPr lang="fr-FR" sz="1000" dirty="0"/>
              <a:t>. Damien Dosimont, Robin Lamarche-Perrin, Lucas </a:t>
            </a:r>
            <a:r>
              <a:rPr lang="fr-FR" sz="1000" dirty="0" err="1"/>
              <a:t>Mello</a:t>
            </a:r>
            <a:r>
              <a:rPr lang="fr-FR" sz="1000" dirty="0"/>
              <a:t> </a:t>
            </a:r>
            <a:r>
              <a:rPr lang="fr-FR" sz="1000" dirty="0" err="1"/>
              <a:t>Schorr</a:t>
            </a:r>
            <a:r>
              <a:rPr lang="fr-FR" sz="1000" dirty="0"/>
              <a:t>, Guillaume Huard, Jean-Marc Vincent, </a:t>
            </a:r>
            <a:r>
              <a:rPr lang="fr-FR" sz="1000" i="1" dirty="0"/>
              <a:t>IEEE Cluster 2014</a:t>
            </a:r>
            <a:r>
              <a:rPr lang="fr-FR" sz="1000" dirty="0"/>
              <a:t>, pages 149-157, Madrid, </a:t>
            </a:r>
            <a:r>
              <a:rPr lang="fr-FR" sz="1000" dirty="0" err="1"/>
              <a:t>September</a:t>
            </a:r>
            <a:r>
              <a:rPr lang="fr-FR" sz="1000" dirty="0"/>
              <a:t> 2014.</a:t>
            </a:r>
          </a:p>
          <a:p>
            <a:pPr lvl="1">
              <a:lnSpc>
                <a:spcPct val="120000"/>
              </a:lnSpc>
            </a:pPr>
            <a:r>
              <a:rPr lang="fr-FR" sz="1000" b="1" dirty="0"/>
              <a:t>Efficient </a:t>
            </a:r>
            <a:r>
              <a:rPr lang="fr-FR" sz="1000" b="1" dirty="0" err="1"/>
              <a:t>Analysis</a:t>
            </a:r>
            <a:r>
              <a:rPr lang="fr-FR" sz="1000" b="1" dirty="0"/>
              <a:t> </a:t>
            </a:r>
            <a:r>
              <a:rPr lang="fr-FR" sz="1000" b="1" dirty="0" err="1"/>
              <a:t>Methodology</a:t>
            </a:r>
            <a:r>
              <a:rPr lang="fr-FR" sz="1000" b="1" dirty="0"/>
              <a:t> For </a:t>
            </a:r>
            <a:r>
              <a:rPr lang="fr-FR" sz="1000" b="1" dirty="0" err="1"/>
              <a:t>Huge</a:t>
            </a:r>
            <a:r>
              <a:rPr lang="fr-FR" sz="1000" b="1" dirty="0"/>
              <a:t> Application Traces</a:t>
            </a:r>
            <a:r>
              <a:rPr lang="fr-FR" sz="1000" dirty="0"/>
              <a:t>. Damien Dosimont, </a:t>
            </a:r>
            <a:r>
              <a:rPr lang="fr-FR" sz="1000" dirty="0" err="1"/>
              <a:t>Generoso</a:t>
            </a:r>
            <a:r>
              <a:rPr lang="fr-FR" sz="1000" dirty="0"/>
              <a:t> Pagano, Guillaume Huard, </a:t>
            </a:r>
            <a:r>
              <a:rPr lang="fr-FR" sz="1000" dirty="0" err="1"/>
              <a:t>Vania</a:t>
            </a:r>
            <a:r>
              <a:rPr lang="fr-FR" sz="1000" dirty="0"/>
              <a:t> </a:t>
            </a:r>
            <a:r>
              <a:rPr lang="fr-FR" sz="1000" dirty="0" err="1"/>
              <a:t>Marangozova</a:t>
            </a:r>
            <a:r>
              <a:rPr lang="fr-FR" sz="1000" dirty="0"/>
              <a:t>-Martin, Jean-Marc Vincent, </a:t>
            </a:r>
            <a:r>
              <a:rPr lang="fr-FR" sz="1000" i="1" dirty="0"/>
              <a:t>2014 International </a:t>
            </a:r>
            <a:r>
              <a:rPr lang="fr-FR" sz="1000" i="1" dirty="0" err="1"/>
              <a:t>Conference</a:t>
            </a:r>
            <a:r>
              <a:rPr lang="fr-FR" sz="1000" i="1" dirty="0"/>
              <a:t> on High Performance </a:t>
            </a:r>
            <a:r>
              <a:rPr lang="fr-FR" sz="1000" i="1" dirty="0" err="1"/>
              <a:t>Computing</a:t>
            </a:r>
            <a:r>
              <a:rPr lang="fr-FR" sz="1000" i="1" dirty="0"/>
              <a:t> &amp; Simulation</a:t>
            </a:r>
            <a:r>
              <a:rPr lang="fr-FR" sz="1000" dirty="0"/>
              <a:t>, pages 951-958, </a:t>
            </a:r>
            <a:r>
              <a:rPr lang="fr-FR" sz="1000" dirty="0" err="1"/>
              <a:t>Bologna</a:t>
            </a:r>
            <a:r>
              <a:rPr lang="fr-FR" sz="1000" dirty="0"/>
              <a:t>, </a:t>
            </a:r>
            <a:r>
              <a:rPr lang="fr-FR" sz="1000" dirty="0" err="1"/>
              <a:t>June</a:t>
            </a:r>
            <a:r>
              <a:rPr lang="fr-FR" sz="1000" dirty="0"/>
              <a:t> 2014. </a:t>
            </a:r>
          </a:p>
          <a:p>
            <a:pPr lvl="1">
              <a:lnSpc>
                <a:spcPct val="120000"/>
              </a:lnSpc>
            </a:pPr>
            <a:r>
              <a:rPr lang="fr-FR" sz="1000" b="1" dirty="0"/>
              <a:t>Trace Management and </a:t>
            </a:r>
            <a:r>
              <a:rPr lang="fr-FR" sz="1000" b="1" dirty="0" err="1"/>
              <a:t>Analysis</a:t>
            </a:r>
            <a:r>
              <a:rPr lang="fr-FR" sz="1000" b="1" dirty="0"/>
              <a:t> for Embedded </a:t>
            </a:r>
            <a:r>
              <a:rPr lang="fr-FR" sz="1000" b="1" dirty="0" err="1"/>
              <a:t>Systems</a:t>
            </a:r>
            <a:r>
              <a:rPr lang="fr-FR" sz="1000" dirty="0"/>
              <a:t>. </a:t>
            </a:r>
            <a:r>
              <a:rPr lang="fr-FR" sz="1000" dirty="0" err="1"/>
              <a:t>Generoso</a:t>
            </a:r>
            <a:r>
              <a:rPr lang="fr-FR" sz="1000" dirty="0"/>
              <a:t> Pagano, Damien Dosimont, Guillaume Huard, </a:t>
            </a:r>
            <a:r>
              <a:rPr lang="fr-FR" sz="1000" dirty="0" err="1"/>
              <a:t>Vania</a:t>
            </a:r>
            <a:r>
              <a:rPr lang="fr-FR" sz="1000" dirty="0"/>
              <a:t> </a:t>
            </a:r>
            <a:r>
              <a:rPr lang="fr-FR" sz="1000" dirty="0" err="1"/>
              <a:t>Marangozova</a:t>
            </a:r>
            <a:r>
              <a:rPr lang="fr-FR" sz="1000" dirty="0"/>
              <a:t>-Martin, Jean-Marc Vincent, </a:t>
            </a:r>
            <a:r>
              <a:rPr lang="fr-FR" sz="1000" i="1" dirty="0"/>
              <a:t>2013 IEEE 7th International Symposium on Embedded </a:t>
            </a:r>
            <a:r>
              <a:rPr lang="fr-FR" sz="1000" i="1" dirty="0" err="1"/>
              <a:t>Multicore</a:t>
            </a:r>
            <a:r>
              <a:rPr lang="fr-FR" sz="1000" i="1" dirty="0"/>
              <a:t> Socs (</a:t>
            </a:r>
            <a:r>
              <a:rPr lang="fr-FR" sz="1000" i="1" dirty="0" err="1"/>
              <a:t>MCSoC</a:t>
            </a:r>
            <a:r>
              <a:rPr lang="fr-FR" sz="1000" i="1" dirty="0"/>
              <a:t>)</a:t>
            </a:r>
            <a:r>
              <a:rPr lang="fr-FR" sz="1000" dirty="0"/>
              <a:t>, pages 119-122, Tokyo, </a:t>
            </a:r>
            <a:r>
              <a:rPr lang="fr-FR" sz="1000" dirty="0" err="1"/>
              <a:t>September</a:t>
            </a:r>
            <a:r>
              <a:rPr lang="fr-FR" sz="1000" dirty="0"/>
              <a:t> 2013.</a:t>
            </a:r>
          </a:p>
          <a:p>
            <a:pPr>
              <a:lnSpc>
                <a:spcPct val="120000"/>
              </a:lnSpc>
            </a:pPr>
            <a:r>
              <a:rPr lang="fr-FR" sz="1400" b="1" dirty="0"/>
              <a:t>Workshops</a:t>
            </a:r>
          </a:p>
          <a:p>
            <a:pPr lvl="1">
              <a:lnSpc>
                <a:spcPct val="120000"/>
              </a:lnSpc>
            </a:pPr>
            <a:r>
              <a:rPr lang="fr-FR" sz="1000" b="1" dirty="0" err="1"/>
              <a:t>Ocelotl</a:t>
            </a:r>
            <a:r>
              <a:rPr lang="fr-FR" sz="1000" b="1" dirty="0"/>
              <a:t>: Large Trace </a:t>
            </a:r>
            <a:r>
              <a:rPr lang="fr-FR" sz="1000" b="1" dirty="0" err="1"/>
              <a:t>Overviews</a:t>
            </a:r>
            <a:r>
              <a:rPr lang="fr-FR" sz="1000" b="1" dirty="0"/>
              <a:t> </a:t>
            </a:r>
            <a:r>
              <a:rPr lang="fr-FR" sz="1000" b="1" dirty="0" err="1"/>
              <a:t>Based</a:t>
            </a:r>
            <a:r>
              <a:rPr lang="fr-FR" sz="1000" b="1" dirty="0"/>
              <a:t> on </a:t>
            </a:r>
            <a:r>
              <a:rPr lang="fr-FR" sz="1000" b="1" dirty="0" err="1"/>
              <a:t>Multidimensional</a:t>
            </a:r>
            <a:r>
              <a:rPr lang="fr-FR" sz="1000" b="1" dirty="0"/>
              <a:t> Data </a:t>
            </a:r>
            <a:r>
              <a:rPr lang="fr-FR" sz="1000" b="1" dirty="0" err="1"/>
              <a:t>Aggregation</a:t>
            </a:r>
            <a:r>
              <a:rPr lang="fr-FR" sz="1000" dirty="0"/>
              <a:t>. Damien Dosimont, </a:t>
            </a:r>
            <a:r>
              <a:rPr lang="fr-FR" sz="1000" dirty="0" err="1"/>
              <a:t>Youenn</a:t>
            </a:r>
            <a:r>
              <a:rPr lang="fr-FR" sz="1000" dirty="0"/>
              <a:t> Corre, Lucas </a:t>
            </a:r>
            <a:r>
              <a:rPr lang="fr-FR" sz="1000" dirty="0" err="1"/>
              <a:t>Mello</a:t>
            </a:r>
            <a:r>
              <a:rPr lang="fr-FR" sz="1000" dirty="0"/>
              <a:t> </a:t>
            </a:r>
            <a:r>
              <a:rPr lang="fr-FR" sz="1000" dirty="0" err="1"/>
              <a:t>Schnorr</a:t>
            </a:r>
            <a:r>
              <a:rPr lang="fr-FR" sz="1000" dirty="0"/>
              <a:t>, Guillaume Huard, Jean-Marc Vincent, </a:t>
            </a:r>
            <a:r>
              <a:rPr lang="fr-FR" sz="1000" i="1" dirty="0"/>
              <a:t>8th International </a:t>
            </a:r>
            <a:r>
              <a:rPr lang="fr-FR" sz="1000" i="1" dirty="0" err="1"/>
              <a:t>Parallel</a:t>
            </a:r>
            <a:r>
              <a:rPr lang="fr-FR" sz="1000" i="1" dirty="0"/>
              <a:t> Tools Workshop (IPTW’14)</a:t>
            </a:r>
            <a:r>
              <a:rPr lang="fr-FR" sz="1000" dirty="0"/>
              <a:t>, Stuttgart, </a:t>
            </a:r>
            <a:r>
              <a:rPr lang="fr-FR" sz="1000" dirty="0" err="1"/>
              <a:t>October</a:t>
            </a:r>
            <a:r>
              <a:rPr lang="fr-FR" sz="1000" dirty="0"/>
              <a:t> 2014. </a:t>
            </a:r>
          </a:p>
          <a:p>
            <a:pPr lvl="1">
              <a:lnSpc>
                <a:spcPct val="120000"/>
              </a:lnSpc>
            </a:pPr>
            <a:r>
              <a:rPr lang="fr-FR" sz="1000" b="1" dirty="0"/>
              <a:t>Agrégation temporelle pour l’analyse de traces volumineuses</a:t>
            </a:r>
            <a:r>
              <a:rPr lang="fr-FR" sz="1000" dirty="0"/>
              <a:t>. Damien Dosimont, Guillaume Huard, Jean-Marc Vincent, </a:t>
            </a:r>
            <a:r>
              <a:rPr lang="fr-FR" sz="1000" i="1" dirty="0"/>
              <a:t>10ème Atelier en Evaluation de Performances</a:t>
            </a:r>
            <a:r>
              <a:rPr lang="fr-FR" sz="1000" dirty="0"/>
              <a:t>, Sophia Antipolis, </a:t>
            </a:r>
            <a:r>
              <a:rPr lang="fr-FR" sz="1000" dirty="0" err="1"/>
              <a:t>June</a:t>
            </a:r>
            <a:r>
              <a:rPr lang="fr-FR" sz="1000" dirty="0"/>
              <a:t> 2014.</a:t>
            </a:r>
          </a:p>
          <a:p>
            <a:pPr lvl="1">
              <a:lnSpc>
                <a:spcPct val="120000"/>
              </a:lnSpc>
            </a:pPr>
            <a:r>
              <a:rPr lang="fr-FR" sz="1000" b="1" dirty="0"/>
              <a:t>La visualisation de traces, support à l’analyse, déverminage et optimisation d’applications de calcul haute performance</a:t>
            </a:r>
            <a:r>
              <a:rPr lang="fr-FR" sz="1000" dirty="0"/>
              <a:t>. Damien Dosimont, Guillaume Huard, Jean-Marc Vincent, </a:t>
            </a:r>
            <a:r>
              <a:rPr lang="fr-FR" sz="1000" i="1" dirty="0"/>
              <a:t>Atelier Visualisation d’informations, interaction et fouille de données (VIF) de la 13e Conférence Francophone sur l’Extraction et la Gestion des Connaissances (EGC’2013)</a:t>
            </a:r>
            <a:r>
              <a:rPr lang="fr-FR" sz="1000" dirty="0"/>
              <a:t>, pages 55-66, Toulouse, </a:t>
            </a:r>
            <a:r>
              <a:rPr lang="fr-FR" sz="1000" dirty="0" err="1"/>
              <a:t>January</a:t>
            </a:r>
            <a:r>
              <a:rPr lang="fr-FR" sz="1000" dirty="0"/>
              <a:t> 2013.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70040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smtClean="0">
                <a:latin typeface="+mn-lt"/>
              </a:rPr>
              <a:t>In a few </a:t>
            </a:r>
            <a:r>
              <a:rPr lang="fr-FR" b="1" dirty="0" err="1" smtClean="0">
                <a:latin typeface="+mn-lt"/>
              </a:rPr>
              <a:t>words</a:t>
            </a:r>
            <a:r>
              <a:rPr lang="fr-FR" b="1" dirty="0" smtClean="0">
                <a:latin typeface="+mn-lt"/>
              </a:rPr>
              <a:t>…</a:t>
            </a:r>
            <a:endParaRPr lang="fr-FR" b="1" dirty="0">
              <a:latin typeface="+mn-lt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005445" y="1790700"/>
            <a:ext cx="6897254" cy="4386263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fr-FR" dirty="0" err="1" smtClean="0"/>
              <a:t>Analysis</a:t>
            </a:r>
            <a:r>
              <a:rPr lang="fr-FR" dirty="0" smtClean="0"/>
              <a:t> of </a:t>
            </a:r>
            <a:r>
              <a:rPr lang="fr-FR" b="1" dirty="0"/>
              <a:t>large </a:t>
            </a:r>
            <a:r>
              <a:rPr lang="fr-FR" b="1" dirty="0" err="1"/>
              <a:t>execution</a:t>
            </a:r>
            <a:r>
              <a:rPr lang="fr-FR" b="1" dirty="0"/>
              <a:t> traces</a:t>
            </a:r>
            <a:r>
              <a:rPr lang="fr-FR" dirty="0"/>
              <a:t>, </a:t>
            </a:r>
            <a:r>
              <a:rPr lang="fr-FR" dirty="0" err="1"/>
              <a:t>provided</a:t>
            </a:r>
            <a:r>
              <a:rPr lang="fr-FR" dirty="0"/>
              <a:t> </a:t>
            </a:r>
            <a:r>
              <a:rPr lang="fr-FR" dirty="0" smtClean="0"/>
              <a:t>by</a:t>
            </a:r>
          </a:p>
          <a:p>
            <a:r>
              <a:rPr lang="fr-FR" dirty="0" err="1" smtClean="0"/>
              <a:t>multimedia</a:t>
            </a:r>
            <a:r>
              <a:rPr lang="fr-FR" dirty="0" smtClean="0"/>
              <a:t>/</a:t>
            </a:r>
            <a:r>
              <a:rPr lang="fr-FR" dirty="0" err="1" smtClean="0"/>
              <a:t>embedded</a:t>
            </a:r>
            <a:r>
              <a:rPr lang="fr-FR" dirty="0" smtClean="0"/>
              <a:t> applications</a:t>
            </a:r>
          </a:p>
          <a:p>
            <a:r>
              <a:rPr lang="fr-FR" dirty="0" err="1" smtClean="0"/>
              <a:t>parallel</a:t>
            </a:r>
            <a:r>
              <a:rPr lang="fr-FR" dirty="0" smtClean="0"/>
              <a:t>/</a:t>
            </a:r>
            <a:r>
              <a:rPr lang="fr-FR" dirty="0" err="1" smtClean="0"/>
              <a:t>scientific</a:t>
            </a:r>
            <a:r>
              <a:rPr lang="fr-FR" dirty="0" smtClean="0"/>
              <a:t> </a:t>
            </a:r>
            <a:r>
              <a:rPr lang="fr-FR" dirty="0" err="1"/>
              <a:t>computing</a:t>
            </a:r>
            <a:r>
              <a:rPr lang="fr-FR" dirty="0"/>
              <a:t> </a:t>
            </a:r>
            <a:r>
              <a:rPr lang="fr-FR" dirty="0" smtClean="0"/>
              <a:t>applications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 smtClean="0"/>
              <a:t>Design of a </a:t>
            </a:r>
            <a:r>
              <a:rPr lang="fr-FR" dirty="0" err="1" smtClean="0"/>
              <a:t>method</a:t>
            </a:r>
            <a:r>
              <a:rPr lang="fr-FR" dirty="0" smtClean="0"/>
              <a:t> </a:t>
            </a:r>
            <a:r>
              <a:rPr lang="fr-FR" dirty="0" err="1" smtClean="0"/>
              <a:t>based</a:t>
            </a:r>
            <a:r>
              <a:rPr lang="fr-FR" dirty="0" smtClean="0"/>
              <a:t> on </a:t>
            </a:r>
          </a:p>
          <a:p>
            <a:r>
              <a:rPr lang="fr-FR" b="1" dirty="0" err="1" smtClean="0"/>
              <a:t>visualization</a:t>
            </a:r>
            <a:r>
              <a:rPr lang="fr-FR" dirty="0" smtClean="0"/>
              <a:t> </a:t>
            </a:r>
          </a:p>
          <a:p>
            <a:r>
              <a:rPr lang="fr-FR" b="1" dirty="0" smtClean="0"/>
              <a:t>data </a:t>
            </a:r>
            <a:r>
              <a:rPr lang="fr-FR" b="1" dirty="0" err="1" smtClean="0"/>
              <a:t>aggregation</a:t>
            </a:r>
            <a:r>
              <a:rPr lang="fr-FR" dirty="0" smtClean="0"/>
              <a:t> </a:t>
            </a:r>
          </a:p>
          <a:p>
            <a:r>
              <a:rPr lang="fr-FR" b="1" dirty="0" smtClean="0"/>
              <a:t>interaction</a:t>
            </a:r>
          </a:p>
          <a:p>
            <a:pPr marL="0" indent="0">
              <a:buNone/>
            </a:pPr>
            <a:r>
              <a:rPr lang="fr-FR" dirty="0" err="1" smtClean="0"/>
              <a:t>following</a:t>
            </a:r>
            <a:r>
              <a:rPr lang="fr-FR" dirty="0" smtClean="0"/>
              <a:t> a top down </a:t>
            </a:r>
            <a:r>
              <a:rPr lang="fr-FR" dirty="0" err="1" smtClean="0"/>
              <a:t>approach</a:t>
            </a:r>
            <a:endParaRPr lang="fr-FR" dirty="0" smtClean="0"/>
          </a:p>
          <a:p>
            <a:pPr marL="0" indent="0">
              <a:buNone/>
            </a:pPr>
            <a:endParaRPr lang="fr-FR" b="1" dirty="0" smtClean="0"/>
          </a:p>
          <a:p>
            <a:pPr marL="0" indent="0">
              <a:buNone/>
            </a:pPr>
            <a:r>
              <a:rPr lang="fr-FR" dirty="0" smtClean="0"/>
              <a:t>Design and </a:t>
            </a:r>
            <a:r>
              <a:rPr lang="fr-FR" dirty="0" err="1" smtClean="0"/>
              <a:t>implementation</a:t>
            </a:r>
            <a:r>
              <a:rPr lang="fr-FR" dirty="0" smtClean="0"/>
              <a:t> in an </a:t>
            </a:r>
            <a:r>
              <a:rPr lang="fr-FR" b="1" dirty="0" err="1" smtClean="0"/>
              <a:t>analysis</a:t>
            </a:r>
            <a:r>
              <a:rPr lang="fr-FR" b="1" dirty="0" smtClean="0"/>
              <a:t> software</a:t>
            </a:r>
          </a:p>
          <a:p>
            <a:pPr marL="0" indent="0">
              <a:buNone/>
            </a:pPr>
            <a:endParaRPr lang="fr-FR" b="1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</a:t>
            </a:fld>
            <a:endParaRPr lang="fr-FR" dirty="0"/>
          </a:p>
        </p:txBody>
      </p:sp>
      <p:pic>
        <p:nvPicPr>
          <p:cNvPr id="2050" name="Picture 2" descr="File:Light bulb font awesome.sv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807" y="3372161"/>
            <a:ext cx="1273464" cy="1212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wheel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508" y="5093432"/>
            <a:ext cx="1073786" cy="1181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achievement, arrow, goal, marketing, objective, success, target ic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370" y="1817101"/>
            <a:ext cx="1046062" cy="104606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068366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err="1" smtClean="0"/>
              <a:t>Summary</a:t>
            </a:r>
            <a:endParaRPr lang="fr-FR" b="1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>
              <a:latin typeface="+mj-lt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48797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4800" b="1" dirty="0" err="1" smtClean="0"/>
              <a:t>Context</a:t>
            </a:r>
            <a:endParaRPr lang="fr-FR" sz="4800" b="1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4</a:t>
            </a:fld>
            <a:endParaRPr lang="fr-FR" dirty="0"/>
          </a:p>
        </p:txBody>
      </p:sp>
      <p:pic>
        <p:nvPicPr>
          <p:cNvPr id="5122" name="Picture 2" descr="arrow, back, circle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6082" y="3087153"/>
            <a:ext cx="1502311" cy="1502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9199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b="1" dirty="0"/>
              <a:t>Embedded </a:t>
            </a:r>
            <a:r>
              <a:rPr lang="fr-FR" b="1" dirty="0" err="1"/>
              <a:t>systems</a:t>
            </a:r>
            <a:r>
              <a:rPr lang="fr-FR" b="1" dirty="0"/>
              <a:t> are </a:t>
            </a:r>
            <a:r>
              <a:rPr lang="fr-FR" b="1" dirty="0" err="1"/>
              <a:t>everywhere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5</a:t>
            </a:fld>
            <a:endParaRPr lang="fr-FR" dirty="0"/>
          </a:p>
        </p:txBody>
      </p:sp>
      <p:pic>
        <p:nvPicPr>
          <p:cNvPr id="1034" name="Picture 10" descr="device, phone, smart, vertical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9724" y="1934322"/>
            <a:ext cx="651343" cy="1153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communication, internet, lan, network, router, wifi, wireless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5103" y="1376364"/>
            <a:ext cx="1500619" cy="1500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video, youtube ic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967" y="5006975"/>
            <a:ext cx="1335501" cy="1066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device, ipad, tablet, vertical ico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3160" y="1976745"/>
            <a:ext cx="1252528" cy="1723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b, controller, game icon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1499" y="3449803"/>
            <a:ext cx="1754822" cy="1754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auto, automobile, car, convertible, vehicle icon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6626" y="2592270"/>
            <a:ext cx="3556301" cy="2132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departing, flight, flights, plane icon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4102" y="4582356"/>
            <a:ext cx="2218520" cy="2188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ttps://m1.behance.net/rendition/modules/92287139/hd/104ca657d01ea041493de18075cf1e17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2021" y="5154481"/>
            <a:ext cx="1111776" cy="1516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6376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2800" b="1" dirty="0" smtClean="0"/>
              <a:t>Large </a:t>
            </a:r>
            <a:r>
              <a:rPr lang="fr-FR" sz="2800" b="1" dirty="0" err="1" smtClean="0"/>
              <a:t>scale</a:t>
            </a:r>
            <a:r>
              <a:rPr lang="fr-FR" sz="2800" b="1" dirty="0" smtClean="0"/>
              <a:t> </a:t>
            </a:r>
            <a:r>
              <a:rPr lang="fr-FR" sz="2800" b="1" dirty="0" err="1" smtClean="0"/>
              <a:t>parallel</a:t>
            </a:r>
            <a:r>
              <a:rPr lang="fr-FR" sz="2800" b="1" dirty="0" smtClean="0"/>
              <a:t> and </a:t>
            </a:r>
            <a:r>
              <a:rPr lang="fr-FR" sz="2800" b="1" dirty="0" err="1" smtClean="0"/>
              <a:t>distributed</a:t>
            </a:r>
            <a:r>
              <a:rPr lang="fr-FR" sz="2800" b="1" dirty="0" smtClean="0"/>
              <a:t> </a:t>
            </a:r>
            <a:r>
              <a:rPr lang="fr-FR" sz="2800" b="1" dirty="0" err="1" smtClean="0"/>
              <a:t>systems</a:t>
            </a:r>
            <a:r>
              <a:rPr lang="fr-FR" sz="2800" b="1" dirty="0" smtClean="0"/>
              <a:t> </a:t>
            </a:r>
            <a:r>
              <a:rPr lang="fr-FR" sz="2800" b="1" dirty="0" err="1" smtClean="0"/>
              <a:t>too</a:t>
            </a:r>
            <a:endParaRPr lang="fr-FR" sz="2800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58835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err="1" smtClean="0"/>
              <a:t>Both</a:t>
            </a:r>
            <a:r>
              <a:rPr lang="fr-FR" b="1" dirty="0" smtClean="0"/>
              <a:t> are </a:t>
            </a:r>
            <a:r>
              <a:rPr lang="fr-FR" b="1" dirty="0" err="1" smtClean="0"/>
              <a:t>complex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7</a:t>
            </a:fld>
            <a:endParaRPr lang="fr-FR" dirty="0"/>
          </a:p>
        </p:txBody>
      </p:sp>
      <p:pic>
        <p:nvPicPr>
          <p:cNvPr id="5" name="Picture 8" descr="microscope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7863" y="2446093"/>
            <a:ext cx="1128287" cy="1583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oneTexte 5"/>
          <p:cNvSpPr txBox="1"/>
          <p:nvPr/>
        </p:nvSpPr>
        <p:spPr>
          <a:xfrm>
            <a:off x="4851400" y="1914545"/>
            <a:ext cx="1223412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600" b="1" dirty="0" smtClean="0"/>
              <a:t>?</a:t>
            </a:r>
            <a:endParaRPr lang="fr-FR" sz="16600" b="1" dirty="0"/>
          </a:p>
        </p:txBody>
      </p:sp>
      <p:sp>
        <p:nvSpPr>
          <p:cNvPr id="7" name="Titre 1"/>
          <p:cNvSpPr txBox="1">
            <a:spLocks/>
          </p:cNvSpPr>
          <p:nvPr/>
        </p:nvSpPr>
        <p:spPr>
          <a:xfrm>
            <a:off x="876300" y="5413375"/>
            <a:ext cx="7759700" cy="942976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ln>
                  <a:noFill/>
                </a:ln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 smtClean="0"/>
              <a:t>How to </a:t>
            </a:r>
            <a:r>
              <a:rPr lang="fr-FR" b="1" dirty="0" err="1" smtClean="0"/>
              <a:t>analyze</a:t>
            </a:r>
            <a:r>
              <a:rPr lang="fr-FR" b="1" dirty="0" smtClean="0"/>
              <a:t> applications?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3471313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b="1" dirty="0" smtClean="0"/>
              <a:t>Main thread: a </a:t>
            </a:r>
            <a:r>
              <a:rPr lang="fr-FR" b="1" dirty="0" err="1" smtClean="0"/>
              <a:t>recording</a:t>
            </a:r>
            <a:r>
              <a:rPr lang="fr-FR" b="1" dirty="0" smtClean="0"/>
              <a:t> application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8</a:t>
            </a:fld>
            <a:endParaRPr lang="fr-FR" dirty="0"/>
          </a:p>
        </p:txBody>
      </p:sp>
      <p:pic>
        <p:nvPicPr>
          <p:cNvPr id="5" name="Picture 12" descr="communication, internet, lan, network, router, wifi, wireless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2393" y="2048008"/>
            <a:ext cx="1841687" cy="1841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4" descr="video, youtube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848" y="2586339"/>
            <a:ext cx="1421049" cy="1135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disk, drive, hard icon"/>
          <p:cNvPicPr>
            <a:picLocks noGrp="1" noChangeAspect="1" noChangeArrowheads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9073" y="2402674"/>
            <a:ext cx="1502504" cy="1502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lèche droite 6"/>
          <p:cNvSpPr/>
          <p:nvPr/>
        </p:nvSpPr>
        <p:spPr>
          <a:xfrm>
            <a:off x="2694643" y="3038128"/>
            <a:ext cx="758537" cy="3429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Flèche droite 8"/>
          <p:cNvSpPr/>
          <p:nvPr/>
        </p:nvSpPr>
        <p:spPr>
          <a:xfrm>
            <a:off x="5892308" y="3038128"/>
            <a:ext cx="758537" cy="3429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076" name="Picture 4" descr="http://www.google.fr/url?source=imglanding&amp;ct=img&amp;q=https://www.whoswho.fr/usr/w/M/H/stmicroelec.jpg&amp;sa=X&amp;ei=0vpHVbT7GsOwUfaJgMgN&amp;ved=0CAkQ8wc&amp;usg=AFQjCNGMbAYGUT63HJMo-2Ggr-KpTuW7BA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4148" y="5619721"/>
            <a:ext cx="1097429" cy="1097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ZoneTexte 7"/>
          <p:cNvSpPr txBox="1"/>
          <p:nvPr/>
        </p:nvSpPr>
        <p:spPr>
          <a:xfrm>
            <a:off x="5221612" y="6103874"/>
            <a:ext cx="21563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TS Record use case</a:t>
            </a:r>
            <a:endParaRPr lang="fr-FR" dirty="0"/>
          </a:p>
        </p:txBody>
      </p:sp>
      <p:sp>
        <p:nvSpPr>
          <p:cNvPr id="10" name="ZoneTexte 9"/>
          <p:cNvSpPr txBox="1"/>
          <p:nvPr/>
        </p:nvSpPr>
        <p:spPr>
          <a:xfrm>
            <a:off x="795567" y="3867214"/>
            <a:ext cx="1393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TV program</a:t>
            </a:r>
            <a:endParaRPr lang="fr-FR" dirty="0"/>
          </a:p>
        </p:txBody>
      </p:sp>
      <p:sp>
        <p:nvSpPr>
          <p:cNvPr id="14" name="ZoneTexte 13"/>
          <p:cNvSpPr txBox="1"/>
          <p:nvPr/>
        </p:nvSpPr>
        <p:spPr>
          <a:xfrm>
            <a:off x="3994166" y="3867214"/>
            <a:ext cx="1398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Set-top box</a:t>
            </a:r>
            <a:endParaRPr lang="fr-FR" dirty="0"/>
          </a:p>
        </p:txBody>
      </p:sp>
      <p:sp>
        <p:nvSpPr>
          <p:cNvPr id="15" name="ZoneTexte 14"/>
          <p:cNvSpPr txBox="1"/>
          <p:nvPr/>
        </p:nvSpPr>
        <p:spPr>
          <a:xfrm>
            <a:off x="7042971" y="3873299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Hard drive</a:t>
            </a:r>
            <a:endParaRPr lang="fr-FR" dirty="0"/>
          </a:p>
        </p:txBody>
      </p:sp>
      <p:sp>
        <p:nvSpPr>
          <p:cNvPr id="11" name="ZoneTexte 10"/>
          <p:cNvSpPr txBox="1"/>
          <p:nvPr/>
        </p:nvSpPr>
        <p:spPr>
          <a:xfrm>
            <a:off x="2467125" y="3388716"/>
            <a:ext cx="1250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Streaming</a:t>
            </a:r>
            <a:endParaRPr lang="fr-FR" dirty="0"/>
          </a:p>
        </p:txBody>
      </p:sp>
      <p:sp>
        <p:nvSpPr>
          <p:cNvPr id="12" name="ZoneTexte 11"/>
          <p:cNvSpPr txBox="1"/>
          <p:nvPr/>
        </p:nvSpPr>
        <p:spPr>
          <a:xfrm>
            <a:off x="5813758" y="3388716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Record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63613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739140" y="365127"/>
            <a:ext cx="7620000" cy="1410333"/>
          </a:xfrm>
          <a:scene3d>
            <a:camera prst="perspectiveRelaxedModerately">
              <a:rot lat="18600000" lon="0" rev="0"/>
            </a:camera>
            <a:lightRig rig="threePt" dir="t"/>
          </a:scene3d>
        </p:spPr>
        <p:txBody>
          <a:bodyPr>
            <a:noAutofit/>
          </a:bodyPr>
          <a:lstStyle/>
          <a:p>
            <a:pPr algn="ctr"/>
            <a:r>
              <a:rPr lang="fr-FR" sz="5400" dirty="0" smtClean="0">
                <a:solidFill>
                  <a:srgbClr val="FFFF00"/>
                </a:solidFill>
                <a:latin typeface="Star Jedi Logo MonoLine" panose="040B0000000000000000" pitchFamily="82" charset="0"/>
              </a:rPr>
              <a:t>May the </a:t>
            </a:r>
            <a:r>
              <a:rPr lang="fr-FR" sz="5400" dirty="0" err="1" smtClean="0">
                <a:solidFill>
                  <a:srgbClr val="FFFF00"/>
                </a:solidFill>
                <a:latin typeface="Star Jedi Logo MonoLine" panose="040B0000000000000000" pitchFamily="82" charset="0"/>
              </a:rPr>
              <a:t>quality</a:t>
            </a:r>
            <a:r>
              <a:rPr lang="fr-FR" sz="5400" dirty="0" smtClean="0">
                <a:solidFill>
                  <a:srgbClr val="FFFF00"/>
                </a:solidFill>
                <a:latin typeface="Star Jedi Logo MonoLine" panose="040B0000000000000000" pitchFamily="82" charset="0"/>
              </a:rPr>
              <a:t> of service </a:t>
            </a:r>
            <a:r>
              <a:rPr lang="fr-FR" sz="5400" dirty="0" err="1" smtClean="0">
                <a:solidFill>
                  <a:srgbClr val="FFFF00"/>
                </a:solidFill>
                <a:latin typeface="Star Jedi Logo MonoLine" panose="040B0000000000000000" pitchFamily="82" charset="0"/>
              </a:rPr>
              <a:t>be</a:t>
            </a:r>
            <a:r>
              <a:rPr lang="fr-FR" sz="5400" dirty="0" smtClean="0">
                <a:solidFill>
                  <a:srgbClr val="FFFF00"/>
                </a:solidFill>
                <a:latin typeface="Star Jedi Logo MonoLine" panose="040B0000000000000000" pitchFamily="82" charset="0"/>
              </a:rPr>
              <a:t> </a:t>
            </a:r>
            <a:r>
              <a:rPr lang="fr-FR" sz="5400" dirty="0" err="1" smtClean="0">
                <a:solidFill>
                  <a:srgbClr val="FFFF00"/>
                </a:solidFill>
                <a:latin typeface="Star Jedi Logo MonoLine" panose="040B0000000000000000" pitchFamily="82" charset="0"/>
              </a:rPr>
              <a:t>with</a:t>
            </a:r>
            <a:r>
              <a:rPr lang="fr-FR" sz="5400" dirty="0" smtClean="0">
                <a:solidFill>
                  <a:srgbClr val="FFFF00"/>
                </a:solidFill>
                <a:latin typeface="Star Jedi Logo MonoLine" panose="040B0000000000000000" pitchFamily="82" charset="0"/>
              </a:rPr>
              <a:t> </a:t>
            </a:r>
            <a:r>
              <a:rPr lang="fr-FR" sz="5400" dirty="0" err="1" smtClean="0">
                <a:solidFill>
                  <a:srgbClr val="FFFF00"/>
                </a:solidFill>
                <a:latin typeface="Star Jedi Logo MonoLine" panose="040B0000000000000000" pitchFamily="82" charset="0"/>
              </a:rPr>
              <a:t>you</a:t>
            </a:r>
            <a:endParaRPr lang="fr-FR" sz="5400" dirty="0">
              <a:solidFill>
                <a:srgbClr val="FFFF00"/>
              </a:solidFill>
              <a:latin typeface="Star Jedi Logo MonoLine" panose="040B0000000000000000" pitchFamily="82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9</a:t>
            </a:fld>
            <a:endParaRPr lang="fr-FR" dirty="0"/>
          </a:p>
        </p:txBody>
      </p:sp>
      <p:pic>
        <p:nvPicPr>
          <p:cNvPr id="7" name="Star_Wars_Episode_VII_The_Force_Awakens_2015_Trail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" y="2042160"/>
            <a:ext cx="9144000" cy="4314189"/>
          </a:xfrm>
        </p:spPr>
      </p:pic>
    </p:spTree>
    <p:extLst>
      <p:ext uri="{BB962C8B-B14F-4D97-AF65-F5344CB8AC3E}">
        <p14:creationId xmlns:p14="http://schemas.microsoft.com/office/powerpoint/2010/main" val="654785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Thèm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Personnalisé 1">
      <a:majorFont>
        <a:latin typeface="Aller"/>
        <a:ea typeface=""/>
        <a:cs typeface=""/>
      </a:majorFont>
      <a:minorFont>
        <a:latin typeface="Alle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1136</TotalTime>
  <Words>267</Words>
  <Application>Microsoft Office PowerPoint</Application>
  <PresentationFormat>Affichage à l'écran (4:3)</PresentationFormat>
  <Paragraphs>84</Paragraphs>
  <Slides>16</Slides>
  <Notes>2</Notes>
  <HiddenSlides>0</HiddenSlides>
  <MMClips>1</MMClips>
  <ScaleCrop>false</ScaleCrop>
  <HeadingPairs>
    <vt:vector size="8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Serveurs OLE incorporés</vt:lpstr>
      </vt:variant>
      <vt:variant>
        <vt:i4>1</vt:i4>
      </vt:variant>
      <vt:variant>
        <vt:lpstr>Titres des diapositives</vt:lpstr>
      </vt:variant>
      <vt:variant>
        <vt:i4>16</vt:i4>
      </vt:variant>
    </vt:vector>
  </HeadingPairs>
  <TitlesOfParts>
    <vt:vector size="23" baseType="lpstr">
      <vt:lpstr>Aller</vt:lpstr>
      <vt:lpstr>Arial</vt:lpstr>
      <vt:lpstr>Calibri</vt:lpstr>
      <vt:lpstr>Star Jedi Hollow</vt:lpstr>
      <vt:lpstr>Star Jedi Logo MonoLine</vt:lpstr>
      <vt:lpstr>Office Theme</vt:lpstr>
      <vt:lpstr>Visio</vt:lpstr>
      <vt:lpstr>Agrégation spatiotemporelle pour la visualisation de traces d’exécution</vt:lpstr>
      <vt:lpstr>In a few words…</vt:lpstr>
      <vt:lpstr>Summary</vt:lpstr>
      <vt:lpstr>Context</vt:lpstr>
      <vt:lpstr>Embedded systems are everywhere</vt:lpstr>
      <vt:lpstr>Large scale parallel and distributed systems too</vt:lpstr>
      <vt:lpstr>Both are complex</vt:lpstr>
      <vt:lpstr>Main thread: a recording application</vt:lpstr>
      <vt:lpstr>May the quality of service be with you</vt:lpstr>
      <vt:lpstr>QoS not respected !</vt:lpstr>
      <vt:lpstr>Knowledge on TS Record use case</vt:lpstr>
      <vt:lpstr>How to debug our application?</vt:lpstr>
      <vt:lpstr>Visualize structure and temporal behavior</vt:lpstr>
      <vt:lpstr>What about scalability?</vt:lpstr>
      <vt:lpstr>Présentation PowerPoint</vt:lpstr>
      <vt:lpstr>Publications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Agrégation spatiotemporelle pour la visualisation de traces d’exécution</dc:title>
  <dc:creator>dosimont</dc:creator>
  <cp:lastModifiedBy>Damien</cp:lastModifiedBy>
  <cp:revision>97</cp:revision>
  <dcterms:created xsi:type="dcterms:W3CDTF">2015-05-04T13:17:04Z</dcterms:created>
  <dcterms:modified xsi:type="dcterms:W3CDTF">2015-05-07T11:13:41Z</dcterms:modified>
</cp:coreProperties>
</file>